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9906000" cy="6858000" type="A4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12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1200" y="126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B526AD-0F81-4E90-8281-C2AB78D3C90D}" type="datetimeFigureOut">
              <a:rPr lang="ru-RU" smtClean="0"/>
              <a:t>27.01.2021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1635E-4179-4480-BF86-1FF50893F1F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351214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B526AD-0F81-4E90-8281-C2AB78D3C90D}" type="datetimeFigureOut">
              <a:rPr lang="ru-RU" smtClean="0"/>
              <a:t>27.01.2021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1635E-4179-4480-BF86-1FF50893F1F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830266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B526AD-0F81-4E90-8281-C2AB78D3C90D}" type="datetimeFigureOut">
              <a:rPr lang="ru-RU" smtClean="0"/>
              <a:t>27.01.2021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1635E-4179-4480-BF86-1FF50893F1F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763264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B526AD-0F81-4E90-8281-C2AB78D3C90D}" type="datetimeFigureOut">
              <a:rPr lang="ru-RU" smtClean="0"/>
              <a:t>27.01.2021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1635E-4179-4480-BF86-1FF50893F1F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170924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B526AD-0F81-4E90-8281-C2AB78D3C90D}" type="datetimeFigureOut">
              <a:rPr lang="ru-RU" smtClean="0"/>
              <a:t>27.01.2021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1635E-4179-4480-BF86-1FF50893F1F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369571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B526AD-0F81-4E90-8281-C2AB78D3C90D}" type="datetimeFigureOut">
              <a:rPr lang="ru-RU" smtClean="0"/>
              <a:t>27.01.2021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1635E-4179-4480-BF86-1FF50893F1F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485961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B526AD-0F81-4E90-8281-C2AB78D3C90D}" type="datetimeFigureOut">
              <a:rPr lang="ru-RU" smtClean="0"/>
              <a:t>27.01.2021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1635E-4179-4480-BF86-1FF50893F1F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241272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B526AD-0F81-4E90-8281-C2AB78D3C90D}" type="datetimeFigureOut">
              <a:rPr lang="ru-RU" smtClean="0"/>
              <a:t>27.01.2021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1635E-4179-4480-BF86-1FF50893F1F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355920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B526AD-0F81-4E90-8281-C2AB78D3C90D}" type="datetimeFigureOut">
              <a:rPr lang="ru-RU" smtClean="0"/>
              <a:t>27.01.2021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1635E-4179-4480-BF86-1FF50893F1F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491625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B526AD-0F81-4E90-8281-C2AB78D3C90D}" type="datetimeFigureOut">
              <a:rPr lang="ru-RU" smtClean="0"/>
              <a:t>27.01.2021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1635E-4179-4480-BF86-1FF50893F1F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735072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B526AD-0F81-4E90-8281-C2AB78D3C90D}" type="datetimeFigureOut">
              <a:rPr lang="ru-RU" smtClean="0"/>
              <a:t>27.01.2021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1635E-4179-4480-BF86-1FF50893F1F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794971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B526AD-0F81-4E90-8281-C2AB78D3C90D}" type="datetimeFigureOut">
              <a:rPr lang="ru-RU" smtClean="0"/>
              <a:t>27.01.2021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C1635E-4179-4480-BF86-1FF50893F1F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341764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022" r="8087" b="9091"/>
          <a:stretch/>
        </p:blipFill>
        <p:spPr>
          <a:xfrm>
            <a:off x="12700" y="0"/>
            <a:ext cx="9880600" cy="68580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4965700" y="199465"/>
            <a:ext cx="49403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Памятка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953000" y="735534"/>
            <a:ext cx="49403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Предоставление государственной социальной помощи на основании социального контракта</a:t>
            </a:r>
            <a:endParaRPr 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965700" y="5740604"/>
            <a:ext cx="49403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Социальный контракт – программа новых возможностей</a:t>
            </a:r>
            <a:endParaRPr 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5400" y="201626"/>
            <a:ext cx="4940300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Получатели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– малоимущие семьи, малоимущие одиноко проживающие граждане, которые по не зависящим от них причинам имеют среднедушевой доход ниже величины прожиточного минимума, установленного в Оренбургской области в расчете на душу населения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25400" y="1910702"/>
            <a:ext cx="4953000" cy="2246769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/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Условия:</a:t>
            </a:r>
          </a:p>
          <a:p>
            <a:pPr marL="285750" indent="-285750" algn="just">
              <a:buFontTx/>
              <a:buChar char="-"/>
            </a:pP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Наличие гражданства РФ и факта проживания на территории Оренбургской области не менее 24 месяцев;</a:t>
            </a:r>
          </a:p>
          <a:p>
            <a:pPr marL="285750" indent="-285750" algn="just">
              <a:buFontTx/>
              <a:buChar char="-"/>
            </a:pP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Отсутствие в собственности членов семьи заявителя недвижимого имущества, сдача в аренду которого может приносить доход;</a:t>
            </a:r>
          </a:p>
          <a:p>
            <a:pPr marL="285750" indent="-285750" algn="just">
              <a:buFontTx/>
              <a:buChar char="-"/>
            </a:pP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Ни один из членов семьи не зарегистрирован в качестве индивидуального предпринимателя;</a:t>
            </a:r>
          </a:p>
          <a:p>
            <a:pPr marL="285750" indent="-285750" algn="just">
              <a:buFontTx/>
              <a:buChar char="-"/>
            </a:pP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Все члены семьи дали согласие на получении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госсоцпомощи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на основании социального контракта.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25400" y="4685182"/>
            <a:ext cx="4953000" cy="1585049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/>
            <a:r>
              <a:rPr lang="ru-RU" sz="13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ГДЕ ПОЛУЧИТЬ ДОПОЛНИТЕЛЬНУЮ ИНФОРМАЦИЮ</a:t>
            </a:r>
            <a:endParaRPr lang="ru-RU" sz="1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Информацию об адресах, телефонах территориальных органов социальной защиты населения – Комплексных центрах социального обслуживания населения можно получить позвонив 8 (3532) 77-03-03 «Единый социальный телефон» либо на сайте Министерства социального развития Оренбургской области 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http://msr.orb.ru/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2" name="Рисунок 1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14158" y="2594728"/>
            <a:ext cx="3043383" cy="3145876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4991100" y="1948397"/>
            <a:ext cx="49403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Осуществление иных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мероприятий, направленных на преодоление гражданином трудной жизненной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ситуации</a:t>
            </a:r>
          </a:p>
        </p:txBody>
      </p:sp>
    </p:spTree>
    <p:extLst>
      <p:ext uri="{BB962C8B-B14F-4D97-AF65-F5344CB8AC3E}">
        <p14:creationId xmlns:p14="http://schemas.microsoft.com/office/powerpoint/2010/main" val="31509562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022" r="8087" b="9091"/>
          <a:stretch/>
        </p:blipFill>
        <p:spPr>
          <a:xfrm>
            <a:off x="0" y="-72284"/>
            <a:ext cx="9880600" cy="685800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115404" y="0"/>
            <a:ext cx="4597912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Социальный </a:t>
            </a:r>
            <a:r>
              <a:rPr lang="ru-R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контракт - соглашение, заключенное между министерством социального развития Оренбургской области и малообеспеченным гражданином (семьей), в соответствии с которым министерство обязуется осуществлять денежную выплату, а гражданин выполнять мероприятия, предусмотренные разработанной для него программой социальной адаптации по одному из мероприятий, указанному в ст. 3 Закона Оренбургской области от 16.04.2020 </a:t>
            </a:r>
            <a:r>
              <a:rPr lang="ru-RU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№</a:t>
            </a:r>
            <a:r>
              <a:rPr lang="ru-R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2180/581-</a:t>
            </a:r>
            <a:r>
              <a:rPr lang="en-US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VI-</a:t>
            </a:r>
            <a:r>
              <a:rPr lang="ru-R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ОЗ «О предоставлении отдельных видов государственной социальной помощи в Оренбургской области</a:t>
            </a:r>
            <a:r>
              <a:rPr lang="ru-RU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», </a:t>
            </a:r>
            <a:r>
              <a:rPr lang="ru-R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том числе на </a:t>
            </a:r>
            <a:r>
              <a:rPr lang="ru-RU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осуществление иных мероприятий, направленных на преодоление трудной жизненной ситуации. </a:t>
            </a:r>
            <a:endParaRPr lang="ru-RU" sz="1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2" name="Таблица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08840186"/>
              </p:ext>
            </p:extLst>
          </p:nvPr>
        </p:nvGraphicFramePr>
        <p:xfrm>
          <a:off x="294614" y="4545502"/>
          <a:ext cx="4310637" cy="1934646"/>
        </p:xfrm>
        <a:graphic>
          <a:graphicData uri="http://schemas.openxmlformats.org/drawingml/2006/table">
            <a:tbl>
              <a:tblPr/>
              <a:tblGrid>
                <a:gridCol w="431063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934646">
                <a:tc>
                  <a:txBody>
                    <a:bodyPr/>
                    <a:lstStyle/>
                    <a:p>
                      <a:pPr indent="-13970"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 b="1" u="sng" dirty="0">
                          <a:solidFill>
                            <a:srgbClr val="1F4E79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В период действия  социального контракта гражданин имеет право на </a:t>
                      </a:r>
                      <a:r>
                        <a:rPr lang="ru-RU" sz="1100" b="1" u="sng" dirty="0" smtClean="0">
                          <a:solidFill>
                            <a:srgbClr val="1F4E79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получение:</a:t>
                      </a:r>
                    </a:p>
                    <a:p>
                      <a:pPr marL="157480" indent="-171450" algn="just">
                        <a:lnSpc>
                          <a:spcPct val="107000"/>
                        </a:lnSpc>
                        <a:spcAft>
                          <a:spcPts val="800"/>
                        </a:spcAft>
                        <a:buFontTx/>
                        <a:buChar char="-"/>
                      </a:pPr>
                      <a:r>
                        <a:rPr lang="ru-RU" sz="110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ежемесячной денежной выплаты в размере равной величине прожиточного минимума для трудоспособного населения, установленной в Оренбургской области за второй квартал года, предшествующего году заключения социального контракта                       ( 10 515  руб.).</a:t>
                      </a:r>
                    </a:p>
                  </a:txBody>
                  <a:tcPr marL="114300" marR="11430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pic>
        <p:nvPicPr>
          <p:cNvPr id="11" name="Рисунок 10" descr="https://miro.medium.com/max/1200/1*2wA_in_dqyQOvk4v63Bbkw.jpe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45213" y="5211140"/>
            <a:ext cx="922089" cy="869377"/>
          </a:xfrm>
          <a:prstGeom prst="rect">
            <a:avLst/>
          </a:prstGeom>
          <a:noFill/>
          <a:ln>
            <a:noFill/>
          </a:ln>
        </p:spPr>
      </p:pic>
      <p:pic>
        <p:nvPicPr>
          <p:cNvPr id="13" name="Рисунок 12" descr="https://img.favpng.com/18/20/20/bell-pepper-food-vegetarian-cuisine-chili-pepper-garnish-png-favpng-qhugf9An5Q8rPMS1PVYTPvNxx.jpg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04637" y="4960978"/>
            <a:ext cx="964277" cy="816207"/>
          </a:xfrm>
          <a:prstGeom prst="rect">
            <a:avLst/>
          </a:prstGeom>
          <a:noFill/>
          <a:ln>
            <a:noFill/>
          </a:ln>
        </p:spPr>
      </p:pic>
      <p:pic>
        <p:nvPicPr>
          <p:cNvPr id="14" name="Рисунок 13" descr="\\MSR-CF\u-map\obmen\23-Отдел по работе с обращениями граждан\Пилипенко\1553747792_13.jpg"/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74331" y="5211140"/>
            <a:ext cx="922039" cy="869377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TextBox 3"/>
          <p:cNvSpPr txBox="1"/>
          <p:nvPr/>
        </p:nvSpPr>
        <p:spPr>
          <a:xfrm>
            <a:off x="294614" y="2347273"/>
            <a:ext cx="4239491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ru-RU" sz="11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Осуществление мероприятий, направленных на преодоление трудной жизненной ситуации:</a:t>
            </a:r>
          </a:p>
          <a:p>
            <a:pPr marL="171450" indent="-171450" algn="just">
              <a:buFontTx/>
              <a:buChar char="-"/>
            </a:pP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</a:t>
            </a:r>
            <a:r>
              <a:rPr lang="ru-RU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довлетворение текущих потребностей в приобретении товаров первой необходимости, одежды, обуви;</a:t>
            </a:r>
          </a:p>
          <a:p>
            <a:pPr marL="171450" indent="-171450" algn="just">
              <a:buFontTx/>
              <a:buChar char="-"/>
            </a:pP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</a:t>
            </a:r>
            <a:r>
              <a:rPr lang="ru-RU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довлетворение текущих потребностей в приобретении товаров для ведения личного подсобного хозяйства;</a:t>
            </a:r>
          </a:p>
          <a:p>
            <a:pPr marL="171450" indent="-171450" algn="just">
              <a:buFontTx/>
              <a:buChar char="-"/>
            </a:pP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r>
              <a:rPr lang="ru-RU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еобходимость в приобретении лекарственных препаратов, в лечении, прохождении профилактического медицинского осмотра, в целях стимулирования ведения здорового образа жизни;</a:t>
            </a:r>
          </a:p>
          <a:p>
            <a:pPr marL="171450" indent="-171450" algn="just">
              <a:buFontTx/>
              <a:buChar char="-"/>
            </a:pP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ru-RU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беспечение потребности семьи в товарах и услугах дошкольного и школьного образования.</a:t>
            </a:r>
            <a:endParaRPr lang="ru-RU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264740" y="192801"/>
            <a:ext cx="4243646" cy="48439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b="1" u="sng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1100" b="1" u="sng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Осуществление иных мероприятий, направленных на преодоление гражданами трудной жизненной ситуации</a:t>
            </a:r>
            <a:r>
              <a:rPr lang="ru-RU" sz="1100" b="1" u="sng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</a:p>
          <a:p>
            <a:pPr lvl="0" algn="ctr"/>
            <a:endParaRPr lang="ru-RU" sz="11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en-US" sz="11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1) </a:t>
            </a:r>
            <a:r>
              <a:rPr lang="ru-RU" sz="11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 целью заключения социального контракта гражданин берет на себя обязательства:</a:t>
            </a:r>
          </a:p>
          <a:p>
            <a:pPr lvl="0" algn="just"/>
            <a:r>
              <a:rPr lang="ru-RU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- предоставить 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комплексный центр социального обслуживания </a:t>
            </a:r>
            <a:r>
              <a:rPr lang="ru-RU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населения 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месту жительства документы, установленные постановлением Правительства Оренбургской области от 07.09.2020 №</a:t>
            </a:r>
            <a:r>
              <a:rPr lang="ru-RU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753-пп</a:t>
            </a:r>
            <a:r>
              <a:rPr lang="ru-RU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lvl="0" algn="just"/>
            <a:endParaRPr lang="ru-RU" sz="11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1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2)</a:t>
            </a:r>
            <a:r>
              <a:rPr lang="ru-RU" sz="1100" u="sng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ru-RU" sz="1100" u="sng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после </a:t>
            </a:r>
            <a:r>
              <a:rPr lang="ru-RU" sz="1100" u="sng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заключения социального контракта гражданин берет на себя обязательства:</a:t>
            </a:r>
          </a:p>
          <a:p>
            <a:pPr marL="171450" lvl="0" indent="-171450" algn="just">
              <a:buFontTx/>
              <a:buChar char="-"/>
            </a:pPr>
            <a:r>
              <a:rPr lang="ru-RU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предпринимать 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активные действия по выполнению мероприятий, предусмотренных социальным контрактом и программой социальной адаптации; </a:t>
            </a:r>
            <a:endParaRPr lang="ru-RU" sz="11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endParaRPr lang="ru-RU" sz="11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71450" lvl="0" indent="-171450" algn="just">
              <a:buFontTx/>
              <a:buChar char="-"/>
            </a:pPr>
            <a:r>
              <a:rPr lang="ru-RU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ежемесячно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в период действия контракта, не позднее 3 числа месяца, следующего за месяцем реализации плана мероприятий, </a:t>
            </a:r>
            <a:r>
              <a:rPr lang="ru-RU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предусмотренного 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программой социальной адаптации, представлять в </a:t>
            </a:r>
            <a:r>
              <a:rPr lang="ru-RU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комплексный центр социального обслуживания населения по месту жительства отчет 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 </a:t>
            </a:r>
            <a:r>
              <a:rPr lang="ru-RU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выполнении 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мероприятий, предусмотренных  программой социальной адаптации, а также целевом расходовании средств государственной социальной </a:t>
            </a:r>
            <a:r>
              <a:rPr lang="ru-RU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помощи.</a:t>
            </a:r>
          </a:p>
          <a:p>
            <a:pPr algn="ctr"/>
            <a:endParaRPr lang="ru-RU" sz="1100" b="1" u="sng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</a:pPr>
            <a:r>
              <a:rPr lang="ru-RU" sz="1050" dirty="0">
                <a:ea typeface="Calibri"/>
                <a:cs typeface="Times New Roman"/>
              </a:rPr>
              <a:t> </a:t>
            </a:r>
            <a:r>
              <a:rPr lang="ru-RU" sz="1100" b="1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Максимальный срок действия </a:t>
            </a:r>
          </a:p>
          <a:p>
            <a:pPr indent="-13970" algn="ctr">
              <a:lnSpc>
                <a:spcPct val="100000"/>
              </a:lnSpc>
              <a:spcAft>
                <a:spcPts val="0"/>
              </a:spcAft>
            </a:pPr>
            <a:r>
              <a:rPr lang="ru-RU" sz="1100" b="1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     социального контракта – 6 месяцев</a:t>
            </a:r>
            <a:endParaRPr lang="ru-RU" sz="11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772342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430</TotalTime>
  <Words>505</Words>
  <Application>Microsoft Office PowerPoint</Application>
  <PresentationFormat>Лист A4 (210x297 мм)</PresentationFormat>
  <Paragraphs>32</Paragraphs>
  <Slides>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Times New Roman</vt:lpstr>
      <vt:lpstr>Тема Office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Piskovets</dc:creator>
  <cp:lastModifiedBy>Пилипенко Наталья Юрьевна</cp:lastModifiedBy>
  <cp:revision>43</cp:revision>
  <cp:lastPrinted>2021-01-27T05:57:54Z</cp:lastPrinted>
  <dcterms:created xsi:type="dcterms:W3CDTF">2021-01-11T17:25:42Z</dcterms:created>
  <dcterms:modified xsi:type="dcterms:W3CDTF">2021-01-27T05:58:00Z</dcterms:modified>
</cp:coreProperties>
</file>